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8" r:id="rId2"/>
    <p:sldId id="263" r:id="rId3"/>
    <p:sldId id="319" r:id="rId4"/>
    <p:sldId id="313" r:id="rId5"/>
    <p:sldId id="314" r:id="rId6"/>
    <p:sldId id="315" r:id="rId7"/>
    <p:sldId id="316" r:id="rId8"/>
    <p:sldId id="321" r:id="rId9"/>
    <p:sldId id="318" r:id="rId10"/>
    <p:sldId id="320" r:id="rId11"/>
    <p:sldId id="322" r:id="rId12"/>
    <p:sldId id="269" r:id="rId13"/>
    <p:sldId id="270" r:id="rId14"/>
    <p:sldId id="302" r:id="rId15"/>
    <p:sldId id="303" r:id="rId16"/>
    <p:sldId id="266" r:id="rId17"/>
    <p:sldId id="267" r:id="rId18"/>
    <p:sldId id="268" r:id="rId19"/>
    <p:sldId id="272" r:id="rId20"/>
    <p:sldId id="282" r:id="rId21"/>
    <p:sldId id="283" r:id="rId22"/>
    <p:sldId id="324" r:id="rId23"/>
    <p:sldId id="277" r:id="rId24"/>
    <p:sldId id="278" r:id="rId25"/>
    <p:sldId id="279" r:id="rId26"/>
    <p:sldId id="280" r:id="rId27"/>
    <p:sldId id="323" r:id="rId28"/>
    <p:sldId id="297" r:id="rId29"/>
    <p:sldId id="281" r:id="rId30"/>
    <p:sldId id="311" r:id="rId31"/>
    <p:sldId id="285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8" r:id="rId40"/>
    <p:sldId id="300" r:id="rId41"/>
    <p:sldId id="299" r:id="rId42"/>
    <p:sldId id="294" r:id="rId43"/>
    <p:sldId id="295" r:id="rId44"/>
    <p:sldId id="304" r:id="rId45"/>
    <p:sldId id="309" r:id="rId46"/>
    <p:sldId id="305" r:id="rId47"/>
    <p:sldId id="306" r:id="rId48"/>
    <p:sldId id="307" r:id="rId49"/>
    <p:sldId id="308" r:id="rId50"/>
    <p:sldId id="312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89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E328F-0131-7F43-AC75-B1BE9FD38BFB}" type="datetimeFigureOut">
              <a:rPr lang="en-US" smtClean="0"/>
              <a:t>7/19/19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6F140-F91F-C64E-A791-8EEBE5B18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43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6F140-F91F-C64E-A791-8EEBE5B18E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88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6F140-F91F-C64E-A791-8EEBE5B18E2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087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6F140-F91F-C64E-A791-8EEBE5B18E2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44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32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63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459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30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484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7/19/19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770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7/19/19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89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7/19/19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27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7/19/19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806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7/19/19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22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810F-92B1-F946-A788-203E54D97324}" type="datetimeFigureOut">
              <a:rPr lang="en-US" smtClean="0"/>
              <a:t>7/19/19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1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D810F-92B1-F946-A788-203E54D97324}" type="datetimeFigureOut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99923-4E97-0649-8B44-67E17F925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02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698562"/>
            <a:ext cx="4216400" cy="124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665</a:t>
            </a:r>
            <a:br>
              <a:rPr lang="en-US" sz="3600" dirty="0"/>
            </a:br>
            <a:r>
              <a:rPr lang="en-US" sz="3600" dirty="0"/>
              <a:t>AWS Integration, Management &amp; Security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</p:spTree>
    <p:extLst>
      <p:ext uri="{BB962C8B-B14F-4D97-AF65-F5344CB8AC3E}">
        <p14:creationId xmlns:p14="http://schemas.microsoft.com/office/powerpoint/2010/main" val="2349044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B9B08E-0DC6-764A-8859-858196CD6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161"/>
            <a:ext cx="9144000" cy="632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76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3D1931-C25F-3C44-BB49-49F059A4A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4632"/>
            <a:ext cx="9144000" cy="568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66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CloudWatch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err="1"/>
              <a:t>CloudWatch</a:t>
            </a:r>
            <a:r>
              <a:rPr lang="en-US" dirty="0"/>
              <a:t> is a monitoring service for AWS resources and applications.</a:t>
            </a:r>
          </a:p>
          <a:p>
            <a:pPr lvl="1"/>
            <a:r>
              <a:rPr lang="en-US" dirty="0"/>
              <a:t>Track performance metrics</a:t>
            </a:r>
          </a:p>
          <a:p>
            <a:pPr lvl="1"/>
            <a:r>
              <a:rPr lang="en-US" dirty="0"/>
              <a:t>Collect and monitor log files</a:t>
            </a:r>
          </a:p>
          <a:p>
            <a:pPr lvl="1"/>
            <a:r>
              <a:rPr lang="en-US" dirty="0"/>
              <a:t>Set alarms based on predefined thresholds</a:t>
            </a:r>
          </a:p>
          <a:p>
            <a:pPr lvl="1"/>
            <a:endParaRPr lang="en-US" dirty="0"/>
          </a:p>
          <a:p>
            <a:r>
              <a:rPr lang="en-US" dirty="0"/>
              <a:t>Supports EC2, RDS, </a:t>
            </a:r>
            <a:r>
              <a:rPr lang="en-US" dirty="0" err="1"/>
              <a:t>DynamoDB</a:t>
            </a:r>
            <a:r>
              <a:rPr lang="en-US" dirty="0"/>
              <a:t>, and other services.</a:t>
            </a:r>
          </a:p>
          <a:p>
            <a:endParaRPr lang="en-US" dirty="0"/>
          </a:p>
          <a:p>
            <a:r>
              <a:rPr lang="en-US" dirty="0"/>
              <a:t>Basic monitoring is free, detailed monitoring costs extra.</a:t>
            </a:r>
          </a:p>
          <a:p>
            <a:pPr lvl="1"/>
            <a:r>
              <a:rPr lang="en-US" dirty="0"/>
              <a:t>Increased interval from 5 min to 1 min</a:t>
            </a:r>
          </a:p>
          <a:p>
            <a:pPr lvl="1"/>
            <a:r>
              <a:rPr lang="en-US" dirty="0"/>
              <a:t>Monitor custom app metrics using an API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FD28DDD-ECDE-A84A-9ED0-B58101FF5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2721" y="300158"/>
            <a:ext cx="1208761" cy="120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61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CloudWatch</a:t>
            </a:r>
            <a:r>
              <a:rPr lang="en-US" dirty="0"/>
              <a:t> Instrumentation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A5263C-AEF6-5146-9F9C-FD6365604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72" y="1827459"/>
            <a:ext cx="7722856" cy="413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12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CloudTrail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service that logs all AWS API calls for tracking, reporting and compliance purposes.</a:t>
            </a:r>
          </a:p>
          <a:p>
            <a:endParaRPr lang="en-US" dirty="0"/>
          </a:p>
          <a:p>
            <a:r>
              <a:rPr lang="en-US" dirty="0"/>
              <a:t>A stream of logging data is called a </a:t>
            </a:r>
            <a:r>
              <a:rPr lang="en-US" b="1" dirty="0"/>
              <a:t>trail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Log data is stored in a designated S3 bucket.</a:t>
            </a:r>
          </a:p>
          <a:p>
            <a:pPr lvl="1"/>
            <a:r>
              <a:rPr lang="en-US" dirty="0"/>
              <a:t>Trail can contain logs from all regions or a specified region.</a:t>
            </a:r>
          </a:p>
          <a:p>
            <a:pPr lvl="1"/>
            <a:r>
              <a:rPr lang="en-US" dirty="0"/>
              <a:t>Maximum of 5 trails per region.</a:t>
            </a:r>
          </a:p>
          <a:p>
            <a:endParaRPr lang="en-US" dirty="0"/>
          </a:p>
          <a:p>
            <a:r>
              <a:rPr lang="en-US" dirty="0"/>
              <a:t>Ability to setup notification when specific API calls are made.</a:t>
            </a:r>
          </a:p>
          <a:p>
            <a:pPr lvl="1"/>
            <a:r>
              <a:rPr lang="en-US" dirty="0"/>
              <a:t>Example: Notify when API call adds or removes EC2 instances.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084C42E-00DF-F947-B3FB-85A9CD760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10539" y="300681"/>
            <a:ext cx="1116957" cy="111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75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Config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498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 service that evaluates and documents the configuration of AWS resources.</a:t>
            </a:r>
          </a:p>
          <a:p>
            <a:pPr lvl="1"/>
            <a:r>
              <a:rPr lang="en-US" dirty="0"/>
              <a:t>Can review resources globally or just in a specific region.</a:t>
            </a:r>
          </a:p>
          <a:p>
            <a:pPr lvl="1"/>
            <a:r>
              <a:rPr lang="en-US" dirty="0"/>
              <a:t>Can review all resources or just selected ones.</a:t>
            </a:r>
          </a:p>
          <a:p>
            <a:endParaRPr lang="en-US" dirty="0"/>
          </a:p>
          <a:p>
            <a:r>
              <a:rPr lang="en-US" dirty="0"/>
              <a:t>Use cases:</a:t>
            </a:r>
          </a:p>
          <a:p>
            <a:pPr lvl="1"/>
            <a:r>
              <a:rPr lang="en-US" dirty="0"/>
              <a:t>Take snapshots of resource configurations to review changes over time.</a:t>
            </a:r>
          </a:p>
          <a:p>
            <a:pPr lvl="1"/>
            <a:r>
              <a:rPr lang="en-US" dirty="0"/>
              <a:t>Audit resource configuration for compliance purposes.</a:t>
            </a:r>
          </a:p>
          <a:p>
            <a:pPr lvl="2"/>
            <a:r>
              <a:rPr lang="en-US" dirty="0"/>
              <a:t>Verify that all EBS volumes are encrypted.</a:t>
            </a:r>
          </a:p>
          <a:p>
            <a:pPr lvl="2"/>
            <a:r>
              <a:rPr lang="en-US" dirty="0"/>
              <a:t>Verify that resources are tagged properly.</a:t>
            </a:r>
          </a:p>
          <a:p>
            <a:pPr lvl="2"/>
            <a:endParaRPr lang="en-US" dirty="0"/>
          </a:p>
          <a:p>
            <a:r>
              <a:rPr lang="en-US" dirty="0"/>
              <a:t>Reports are stored in a designated S3 bucket.</a:t>
            </a:r>
          </a:p>
          <a:p>
            <a:endParaRPr lang="en-US" dirty="0"/>
          </a:p>
          <a:p>
            <a:r>
              <a:rPr lang="en-US" dirty="0"/>
              <a:t>Service can send notifications if a resource configuration changes.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E621F4A-767C-014C-A63E-092C5B926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3794" y="180717"/>
            <a:ext cx="1274539" cy="127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31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Auto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Auto scaling </a:t>
            </a:r>
            <a:r>
              <a:rPr lang="en-US" dirty="0"/>
              <a:t>allows you to scale EC2 capacity up or down based on defined conditions.</a:t>
            </a:r>
          </a:p>
          <a:p>
            <a:pPr lvl="1"/>
            <a:r>
              <a:rPr lang="en-US" dirty="0"/>
              <a:t>Ensure a certain number of instances are always running.</a:t>
            </a:r>
          </a:p>
          <a:p>
            <a:pPr lvl="1"/>
            <a:r>
              <a:rPr lang="en-US" dirty="0"/>
              <a:t>Increase or decrease number of instances to support current demand and save costs.</a:t>
            </a:r>
          </a:p>
          <a:p>
            <a:pPr lvl="1"/>
            <a:endParaRPr lang="en-US" dirty="0"/>
          </a:p>
          <a:p>
            <a:r>
              <a:rPr lang="en-US" dirty="0"/>
              <a:t>Only billed for instances created by Auto Scaling, </a:t>
            </a:r>
            <a:r>
              <a:rPr lang="en-US" u="sng" dirty="0"/>
              <a:t>not</a:t>
            </a:r>
            <a:r>
              <a:rPr lang="en-US" dirty="0"/>
              <a:t> the service itself.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756C6F5-785C-0141-9B88-481CC5125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06376" y="274638"/>
            <a:ext cx="1190383" cy="119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075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Auto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Two components of auto scaling configuration:</a:t>
            </a:r>
          </a:p>
          <a:p>
            <a:pPr lvl="1"/>
            <a:r>
              <a:rPr lang="en-US" b="1" dirty="0"/>
              <a:t>Launch Configuration</a:t>
            </a:r>
            <a:r>
              <a:rPr lang="en-US" dirty="0"/>
              <a:t>: specifies the type of EC2 instance created during the auto scaling process.</a:t>
            </a:r>
          </a:p>
          <a:p>
            <a:pPr lvl="2"/>
            <a:r>
              <a:rPr lang="en-US" dirty="0"/>
              <a:t>Very similar to launching an EC2 instance, in this case just the configuration is created.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Auto Scaling Group</a:t>
            </a:r>
            <a:r>
              <a:rPr lang="en-US" dirty="0"/>
              <a:t>: defines a set of EC2 instances and the the conditions which determine the number of instances in the set.</a:t>
            </a:r>
          </a:p>
        </p:txBody>
      </p:sp>
    </p:spTree>
    <p:extLst>
      <p:ext uri="{BB962C8B-B14F-4D97-AF65-F5344CB8AC3E}">
        <p14:creationId xmlns:p14="http://schemas.microsoft.com/office/powerpoint/2010/main" val="818472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Auto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Auto Scaling Group configurations:</a:t>
            </a:r>
          </a:p>
          <a:p>
            <a:pPr lvl="1"/>
            <a:r>
              <a:rPr lang="en-US" b="1" dirty="0"/>
              <a:t>Maintain minimum number of instances</a:t>
            </a:r>
            <a:r>
              <a:rPr lang="en-US" dirty="0"/>
              <a:t>: automatically launches new instances if a current instance becomes unhealthy.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Manual scaling</a:t>
            </a:r>
            <a:r>
              <a:rPr lang="en-US" dirty="0"/>
              <a:t>: user manually changes auto scaling group configuration and AWS adjust instance count to match new configuration.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Dynamic scaling</a:t>
            </a:r>
            <a:r>
              <a:rPr lang="en-US" dirty="0"/>
              <a:t>: instances launched or removed based on </a:t>
            </a:r>
            <a:r>
              <a:rPr lang="en-US" dirty="0" err="1"/>
              <a:t>CloudWatch</a:t>
            </a:r>
            <a:r>
              <a:rPr lang="en-US" dirty="0"/>
              <a:t> metrics and alarms.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799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Scaling Hands 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Create a launch configuration.</a:t>
            </a:r>
          </a:p>
          <a:p>
            <a:endParaRPr lang="en-US" dirty="0"/>
          </a:p>
          <a:p>
            <a:r>
              <a:rPr lang="en-US" dirty="0"/>
              <a:t>Create an auto scaling group.</a:t>
            </a:r>
          </a:p>
          <a:p>
            <a:pPr lvl="1"/>
            <a:r>
              <a:rPr lang="en-US" dirty="0"/>
              <a:t>Group size = 2</a:t>
            </a:r>
          </a:p>
          <a:p>
            <a:pPr lvl="1"/>
            <a:r>
              <a:rPr lang="en-US" dirty="0"/>
              <a:t>Keep group at its initial size</a:t>
            </a:r>
          </a:p>
          <a:p>
            <a:pPr lvl="1"/>
            <a:endParaRPr lang="en-US" dirty="0"/>
          </a:p>
          <a:p>
            <a:r>
              <a:rPr lang="en-US" dirty="0"/>
              <a:t>Watch AWS automatically launch EC2 instances.</a:t>
            </a:r>
          </a:p>
          <a:p>
            <a:endParaRPr lang="en-US" dirty="0"/>
          </a:p>
          <a:p>
            <a:r>
              <a:rPr lang="en-US" dirty="0"/>
              <a:t>Manually fail one of the instances and watch automatic recovery.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14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7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Cloud-native application architecture</a:t>
            </a:r>
          </a:p>
          <a:p>
            <a:endParaRPr lang="en-US" dirty="0"/>
          </a:p>
          <a:p>
            <a:r>
              <a:rPr lang="en-US" dirty="0"/>
              <a:t>AWS</a:t>
            </a:r>
          </a:p>
          <a:p>
            <a:pPr lvl="1"/>
            <a:r>
              <a:rPr lang="en-US" dirty="0"/>
              <a:t>Cloud Watch</a:t>
            </a:r>
          </a:p>
          <a:p>
            <a:pPr lvl="1"/>
            <a:r>
              <a:rPr lang="en-US" dirty="0"/>
              <a:t>EC2 Auto-scaling</a:t>
            </a:r>
          </a:p>
          <a:p>
            <a:pPr lvl="1"/>
            <a:r>
              <a:rPr lang="en-US" dirty="0"/>
              <a:t>SNS</a:t>
            </a:r>
          </a:p>
          <a:p>
            <a:pPr lvl="1"/>
            <a:r>
              <a:rPr lang="en-US" dirty="0"/>
              <a:t>SQS</a:t>
            </a:r>
          </a:p>
          <a:p>
            <a:pPr lvl="1"/>
            <a:r>
              <a:rPr lang="en-US" dirty="0"/>
              <a:t>SES</a:t>
            </a:r>
          </a:p>
          <a:p>
            <a:pPr lvl="1"/>
            <a:r>
              <a:rPr lang="en-US" dirty="0"/>
              <a:t>Route 53</a:t>
            </a:r>
          </a:p>
          <a:p>
            <a:pPr lvl="1"/>
            <a:r>
              <a:rPr lang="en-US" dirty="0"/>
              <a:t>Elastic Beanstalk</a:t>
            </a:r>
          </a:p>
          <a:p>
            <a:pPr lvl="1"/>
            <a:endParaRPr lang="en-US" dirty="0"/>
          </a:p>
          <a:p>
            <a:r>
              <a:rPr lang="en-US" dirty="0"/>
              <a:t>AWS Security</a:t>
            </a:r>
          </a:p>
          <a:p>
            <a:pPr lvl="1"/>
            <a:r>
              <a:rPr lang="en-US" dirty="0"/>
              <a:t>Shield</a:t>
            </a:r>
          </a:p>
          <a:p>
            <a:pPr lvl="1"/>
            <a:r>
              <a:rPr lang="en-US" dirty="0"/>
              <a:t>WAF</a:t>
            </a:r>
          </a:p>
          <a:p>
            <a:pPr lvl="1"/>
            <a:r>
              <a:rPr lang="en-US" dirty="0"/>
              <a:t>Guard Duty</a:t>
            </a:r>
          </a:p>
          <a:p>
            <a:pPr lvl="1"/>
            <a:r>
              <a:rPr lang="en-US" dirty="0"/>
              <a:t>KMS</a:t>
            </a:r>
          </a:p>
          <a:p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831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Simple Notification Service </a:t>
            </a:r>
            <a:br>
              <a:rPr lang="en-US" dirty="0"/>
            </a:br>
            <a:r>
              <a:rPr lang="en-US" dirty="0"/>
              <a:t>(SNS)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SNS makes it easy to publish messages from an application and deliver them to subscribers or other applications.</a:t>
            </a:r>
          </a:p>
          <a:p>
            <a:endParaRPr lang="en-US" dirty="0"/>
          </a:p>
          <a:p>
            <a:r>
              <a:rPr lang="en-US" dirty="0"/>
              <a:t>Send messages via:</a:t>
            </a:r>
          </a:p>
          <a:p>
            <a:pPr lvl="1"/>
            <a:r>
              <a:rPr lang="en-US" dirty="0"/>
              <a:t>Email</a:t>
            </a:r>
          </a:p>
          <a:p>
            <a:pPr lvl="1"/>
            <a:r>
              <a:rPr lang="en-US" dirty="0"/>
              <a:t>SMS (text message)</a:t>
            </a:r>
          </a:p>
          <a:p>
            <a:pPr lvl="1"/>
            <a:r>
              <a:rPr lang="en-US" dirty="0"/>
              <a:t>Mobile push (Apple, Google, Fire OS, Windows)</a:t>
            </a:r>
          </a:p>
          <a:p>
            <a:pPr lvl="1"/>
            <a:r>
              <a:rPr lang="en-US" dirty="0"/>
              <a:t>SQS queues</a:t>
            </a:r>
          </a:p>
          <a:p>
            <a:pPr lvl="1"/>
            <a:r>
              <a:rPr lang="en-US" dirty="0"/>
              <a:t>HTTP endpoints</a:t>
            </a:r>
          </a:p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D6F10E6-AF51-454F-8E8C-03404B464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8771" y="198483"/>
            <a:ext cx="1219155" cy="121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46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topic </a:t>
            </a:r>
            <a:r>
              <a:rPr lang="en-US" dirty="0"/>
              <a:t>is created as an access point to allow multiple recipients to receive a message.</a:t>
            </a:r>
          </a:p>
          <a:p>
            <a:pPr lvl="1"/>
            <a:r>
              <a:rPr lang="en-US" dirty="0"/>
              <a:t>A single topic can support multiple endpoint types</a:t>
            </a:r>
          </a:p>
          <a:p>
            <a:pPr lvl="1"/>
            <a:endParaRPr lang="en-US" dirty="0"/>
          </a:p>
          <a:p>
            <a:r>
              <a:rPr lang="en-US" dirty="0"/>
              <a:t>Messages published to SNS are stored in multiple AZs for redundancy.</a:t>
            </a:r>
          </a:p>
          <a:p>
            <a:endParaRPr lang="en-US" dirty="0"/>
          </a:p>
          <a:p>
            <a:r>
              <a:rPr lang="en-US" dirty="0"/>
              <a:t>Recipients must subscribe to a topic in order to receive published messages.</a:t>
            </a:r>
          </a:p>
          <a:p>
            <a:endParaRPr lang="en-US" dirty="0"/>
          </a:p>
          <a:p>
            <a:r>
              <a:rPr lang="en-US" dirty="0"/>
              <a:t>Messages are </a:t>
            </a:r>
            <a:r>
              <a:rPr lang="en-US" u="sng" dirty="0"/>
              <a:t>pushed</a:t>
            </a:r>
            <a:r>
              <a:rPr lang="en-US" dirty="0"/>
              <a:t> to topic recipients.</a:t>
            </a:r>
          </a:p>
          <a:p>
            <a:endParaRPr lang="en-US" dirty="0"/>
          </a:p>
          <a:p>
            <a:r>
              <a:rPr lang="en-US" dirty="0"/>
              <a:t>Use-cases: event notifications (triggers, alerts, auto scaling notifications, etc.)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41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63E03-8432-A643-B855-BDA89E958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03D18-952F-2B4A-A2EB-09C56FFD3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20462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Publisher-Subscriber</a:t>
            </a:r>
            <a:r>
              <a:rPr lang="en-US" dirty="0"/>
              <a:t> (pub</a:t>
            </a:r>
            <a:r>
              <a:rPr lang="en-US"/>
              <a:t>/sub) pattern</a:t>
            </a:r>
            <a:r>
              <a:rPr lang="en-US" dirty="0"/>
              <a:t>:</a:t>
            </a:r>
          </a:p>
          <a:p>
            <a:endParaRPr lang="en-US" dirty="0"/>
          </a:p>
          <a:p>
            <a:pPr lvl="1"/>
            <a:r>
              <a:rPr lang="en-US" dirty="0"/>
              <a:t>Allow application to provide events to multiple subscriber applications asynchronously.</a:t>
            </a:r>
          </a:p>
          <a:p>
            <a:pPr lvl="1"/>
            <a:r>
              <a:rPr lang="en-US" dirty="0"/>
              <a:t>The publisher and subscriber applications don't have to be aware of one another (loose coupling).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A1D76D-1F40-BC4E-B70A-269135CB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147" y="4197568"/>
            <a:ext cx="5978687" cy="212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03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Queue Service (SQS)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497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SQS is a distributed queue system that allows messages generated by one system component to be consumed by another.</a:t>
            </a:r>
          </a:p>
          <a:p>
            <a:pPr lvl="1"/>
            <a:r>
              <a:rPr lang="en-US" dirty="0"/>
              <a:t>First web service launched by Amazon in 2005.</a:t>
            </a:r>
          </a:p>
          <a:p>
            <a:endParaRPr lang="en-US" dirty="0"/>
          </a:p>
          <a:p>
            <a:r>
              <a:rPr lang="en-US" u="sng" dirty="0"/>
              <a:t>Asynchronous</a:t>
            </a:r>
            <a:r>
              <a:rPr lang="en-US" dirty="0"/>
              <a:t> application integration: message producers are decoupled from consumers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464" y="4044148"/>
            <a:ext cx="5526809" cy="281385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F5E1D7C-87C2-EC40-93FD-FB162D5CA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9060" y="274638"/>
            <a:ext cx="1091319" cy="109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18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SQS use cases:</a:t>
            </a:r>
          </a:p>
          <a:p>
            <a:pPr lvl="1"/>
            <a:r>
              <a:rPr lang="en-US" dirty="0"/>
              <a:t>Create thumbnails from user uploaded images or apply watermarks.</a:t>
            </a:r>
          </a:p>
          <a:p>
            <a:pPr lvl="1"/>
            <a:r>
              <a:rPr lang="en-US" dirty="0"/>
              <a:t>Video transcoding</a:t>
            </a:r>
          </a:p>
          <a:p>
            <a:pPr lvl="1"/>
            <a:r>
              <a:rPr lang="en-US" dirty="0"/>
              <a:t>Support payment process workflow for orders.</a:t>
            </a:r>
          </a:p>
          <a:p>
            <a:pPr lvl="1"/>
            <a:r>
              <a:rPr lang="en-US" dirty="0"/>
              <a:t>Scale </a:t>
            </a:r>
            <a:r>
              <a:rPr lang="en-US" dirty="0" err="1"/>
              <a:t>bursty</a:t>
            </a:r>
            <a:r>
              <a:rPr lang="en-US" dirty="0"/>
              <a:t> applications that are trying to balance data consumption with backend data processing.</a:t>
            </a:r>
          </a:p>
          <a:p>
            <a:pPr lvl="1"/>
            <a:endParaRPr lang="en-US" dirty="0"/>
          </a:p>
          <a:p>
            <a:r>
              <a:rPr lang="en-US" dirty="0"/>
              <a:t>Messages are added to a queue by an application, and then </a:t>
            </a:r>
            <a:r>
              <a:rPr lang="en-US" u="sng" dirty="0"/>
              <a:t>pulled</a:t>
            </a:r>
            <a:r>
              <a:rPr lang="en-US" dirty="0"/>
              <a:t> from the queue by another application.</a:t>
            </a:r>
          </a:p>
          <a:p>
            <a:pPr lvl="1"/>
            <a:r>
              <a:rPr lang="en-US" dirty="0"/>
              <a:t>Consumer app must process message within a certain amount of time called the visibility timeout.</a:t>
            </a:r>
          </a:p>
          <a:p>
            <a:pPr lvl="1"/>
            <a:r>
              <a:rPr lang="en-US" dirty="0"/>
              <a:t>Consumer app must delete the message from the queue when complete.</a:t>
            </a:r>
          </a:p>
        </p:txBody>
      </p:sp>
    </p:spTree>
    <p:extLst>
      <p:ext uri="{BB962C8B-B14F-4D97-AF65-F5344CB8AC3E}">
        <p14:creationId xmlns:p14="http://schemas.microsoft.com/office/powerpoint/2010/main" val="2951128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01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46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SQS guarantees that a message will be received </a:t>
            </a:r>
            <a:r>
              <a:rPr lang="en-US" u="sng" dirty="0"/>
              <a:t>at least </a:t>
            </a:r>
            <a:r>
              <a:rPr lang="en-US" dirty="0"/>
              <a:t>once (but possibly more than once!)</a:t>
            </a:r>
          </a:p>
          <a:p>
            <a:pPr lvl="1"/>
            <a:r>
              <a:rPr lang="en-US" dirty="0"/>
              <a:t>Action taken on message should be </a:t>
            </a:r>
            <a:r>
              <a:rPr lang="en-US" b="1" dirty="0"/>
              <a:t>idempotent</a:t>
            </a:r>
            <a:r>
              <a:rPr lang="en-US" dirty="0"/>
              <a:t> (repeat action multiple times with same result).</a:t>
            </a:r>
          </a:p>
          <a:p>
            <a:pPr lvl="1"/>
            <a:endParaRPr lang="en-US" dirty="0"/>
          </a:p>
          <a:p>
            <a:r>
              <a:rPr lang="en-US" dirty="0"/>
              <a:t>Because messages are pulled, requests must be made every few seconds to see if anything in the queue.</a:t>
            </a:r>
          </a:p>
          <a:p>
            <a:pPr lvl="1"/>
            <a:r>
              <a:rPr lang="en-US" dirty="0"/>
              <a:t>1 request every 5 sec = 12*60*24*7*4.3= 520,128/</a:t>
            </a:r>
            <a:r>
              <a:rPr lang="en-US" dirty="0" err="1"/>
              <a:t>mo</a:t>
            </a:r>
            <a:endParaRPr lang="en-US" dirty="0"/>
          </a:p>
          <a:p>
            <a:pPr lvl="1"/>
            <a:r>
              <a:rPr lang="en-US" dirty="0"/>
              <a:t>4 backend workers &gt; 2 million requests/</a:t>
            </a:r>
            <a:r>
              <a:rPr lang="en-US" dirty="0" err="1"/>
              <a:t>mo</a:t>
            </a:r>
            <a:endParaRPr lang="en-US" dirty="0"/>
          </a:p>
          <a:p>
            <a:pPr lvl="1"/>
            <a:r>
              <a:rPr lang="en-US" dirty="0"/>
              <a:t>Wasteful requests if queue is empty at times</a:t>
            </a:r>
          </a:p>
          <a:p>
            <a:pPr lvl="1"/>
            <a:endParaRPr lang="en-US" dirty="0"/>
          </a:p>
          <a:p>
            <a:r>
              <a:rPr lang="en-US" b="1" dirty="0"/>
              <a:t>Long polling</a:t>
            </a:r>
            <a:r>
              <a:rPr lang="en-US" dirty="0"/>
              <a:t>: keep message pull call open for up to 20 seconds, streaming in new messages as they arrive.</a:t>
            </a:r>
          </a:p>
        </p:txBody>
      </p:sp>
    </p:spTree>
    <p:extLst>
      <p:ext uri="{BB962C8B-B14F-4D97-AF65-F5344CB8AC3E}">
        <p14:creationId xmlns:p14="http://schemas.microsoft.com/office/powerpoint/2010/main" val="742422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21E84-AA6E-A140-87C1-9D605622F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86F78-54EF-AD4D-BF64-66AC435D8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Competing Consumers </a:t>
            </a:r>
            <a:r>
              <a:rPr lang="en-US" dirty="0"/>
              <a:t>pattern:</a:t>
            </a:r>
          </a:p>
          <a:p>
            <a:endParaRPr lang="en-US" dirty="0"/>
          </a:p>
          <a:p>
            <a:pPr lvl="1"/>
            <a:r>
              <a:rPr lang="en-US" dirty="0"/>
              <a:t>Allow multiple applications to read from the same message queue.</a:t>
            </a:r>
          </a:p>
          <a:p>
            <a:pPr lvl="1"/>
            <a:r>
              <a:rPr lang="en-US" dirty="0"/>
              <a:t>Process requests independently in parallel.</a:t>
            </a:r>
          </a:p>
          <a:p>
            <a:pPr lvl="1"/>
            <a:r>
              <a:rPr lang="en-US" dirty="0"/>
              <a:t>Highly resilient, but no guarantee of order.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254EBE-BE9F-5F43-8168-10C9C3B99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862" y="3878318"/>
            <a:ext cx="6327647" cy="247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182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 Priority Queuing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372" y="1417638"/>
            <a:ext cx="4457700" cy="5092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7163" y="2156458"/>
            <a:ext cx="26191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SQS doesn’t support the concept of prioritization, but you can use multiple queues to accomplish the same thing.</a:t>
            </a:r>
          </a:p>
        </p:txBody>
      </p:sp>
    </p:spTree>
    <p:extLst>
      <p:ext uri="{BB962C8B-B14F-4D97-AF65-F5344CB8AC3E}">
        <p14:creationId xmlns:p14="http://schemas.microsoft.com/office/powerpoint/2010/main" val="109024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 Fan-out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364" y="1263950"/>
            <a:ext cx="4493739" cy="529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2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F0136-E157-8244-9CF5-EE1494B16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Cloud-native application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C94E0-759A-684A-9CFE-1D3803F3F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6084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way we build applications for the cloud is </a:t>
            </a:r>
            <a:r>
              <a:rPr lang="en-US" u="sng" dirty="0"/>
              <a:t>fundamentally different </a:t>
            </a:r>
            <a:r>
              <a:rPr lang="en-US" dirty="0"/>
              <a:t>than the way we traditionally built apps.</a:t>
            </a:r>
          </a:p>
          <a:p>
            <a:endParaRPr lang="en-US" dirty="0"/>
          </a:p>
          <a:p>
            <a:r>
              <a:rPr lang="en-US" dirty="0"/>
              <a:t>Many legacy applications were never designed to run in cloud platforms, and therefore don't run very well.</a:t>
            </a:r>
          </a:p>
          <a:p>
            <a:endParaRPr lang="en-US" dirty="0"/>
          </a:p>
          <a:p>
            <a:r>
              <a:rPr lang="en-US" dirty="0"/>
              <a:t>Some legacy applications can move to the cloud, but cloud applications cannot move to traditional datacenters. *</a:t>
            </a:r>
          </a:p>
          <a:p>
            <a:endParaRPr lang="en-US" dirty="0"/>
          </a:p>
          <a:p>
            <a:pPr lvl="1"/>
            <a:r>
              <a:rPr lang="en-US" dirty="0"/>
              <a:t>AWS Outpost allows you do stand up a rack of servers in your private datacenter to run a limited set of AWS services.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4419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 Hands 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Create an SQS queue.</a:t>
            </a:r>
          </a:p>
          <a:p>
            <a:endParaRPr lang="en-US" dirty="0"/>
          </a:p>
          <a:p>
            <a:r>
              <a:rPr lang="en-US" dirty="0"/>
              <a:t>Add a message to the queue with a publisher app.</a:t>
            </a:r>
          </a:p>
          <a:p>
            <a:endParaRPr lang="en-US" dirty="0"/>
          </a:p>
          <a:p>
            <a:r>
              <a:rPr lang="en-US" dirty="0"/>
              <a:t>Check for messages on the queue.</a:t>
            </a:r>
          </a:p>
          <a:p>
            <a:endParaRPr lang="en-US" dirty="0"/>
          </a:p>
          <a:p>
            <a:r>
              <a:rPr lang="en-US" dirty="0"/>
              <a:t>Pull a message from the queue with a subscriber app.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174" y="392348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656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Email Service (SES)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SES is a scalable email service to support sending and receiving email from AWS.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AWS customers must get approval to run mail servers (</a:t>
            </a:r>
            <a:r>
              <a:rPr lang="en-US" dirty="0" err="1"/>
              <a:t>smtp</a:t>
            </a:r>
            <a:r>
              <a:rPr lang="en-US" dirty="0"/>
              <a:t>) on EC2 instances.</a:t>
            </a:r>
          </a:p>
          <a:p>
            <a:endParaRPr lang="en-US" dirty="0"/>
          </a:p>
          <a:p>
            <a:r>
              <a:rPr lang="en-US" dirty="0"/>
              <a:t>Messages sent via standard SMTP, received messages are stored in S3.</a:t>
            </a:r>
          </a:p>
          <a:p>
            <a:endParaRPr lang="en-US" dirty="0"/>
          </a:p>
          <a:p>
            <a:r>
              <a:rPr lang="en-US" dirty="0"/>
              <a:t>Billing is based on number of messages sent and received per month (first 62k sent free).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AWS places a limit on number of messages sent/day, but you can request an increase.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3156598-2EFC-2445-AC29-8F4192476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09813" y="272819"/>
            <a:ext cx="1144819" cy="114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182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899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Scalable domain name hosting and registration service.</a:t>
            </a:r>
          </a:p>
          <a:p>
            <a:endParaRPr lang="en-US" dirty="0"/>
          </a:p>
          <a:p>
            <a:r>
              <a:rPr lang="en-US" dirty="0"/>
              <a:t>Route 53 name is based on famous Route 66 highway across America, 53 is DNS port number.</a:t>
            </a:r>
          </a:p>
          <a:p>
            <a:endParaRPr lang="en-US" dirty="0"/>
          </a:p>
          <a:p>
            <a:r>
              <a:rPr lang="en-US" dirty="0"/>
              <a:t>Domain Name Services (DNS) are a critical part of Internet infrastructure</a:t>
            </a:r>
          </a:p>
          <a:p>
            <a:pPr lvl="1"/>
            <a:r>
              <a:rPr lang="en-US" dirty="0"/>
              <a:t>DNS translates domain names (</a:t>
            </a:r>
            <a:r>
              <a:rPr lang="en-US" dirty="0" err="1"/>
              <a:t>domain.com</a:t>
            </a:r>
            <a:r>
              <a:rPr lang="en-US" dirty="0"/>
              <a:t>) into IP addresses.</a:t>
            </a:r>
          </a:p>
          <a:p>
            <a:pPr lvl="1"/>
            <a:r>
              <a:rPr lang="en-US" dirty="0"/>
              <a:t>Availability of DNS services directly impacts service availability.</a:t>
            </a:r>
          </a:p>
          <a:p>
            <a:pPr lvl="2"/>
            <a:r>
              <a:rPr lang="en-US" dirty="0"/>
              <a:t>Service isn’t really “up” if nobody can find it.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7C00628-A34B-9C40-B32C-7829D8F96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9219" y="274638"/>
            <a:ext cx="1174391" cy="117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806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245" y="1187980"/>
            <a:ext cx="6129482" cy="53594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5727" y="2228165"/>
            <a:ext cx="3859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17375E"/>
                </a:solidFill>
                <a:latin typeface="Avenir Black"/>
                <a:cs typeface="Avenir Black"/>
              </a:rPr>
              <a:t>How DNS Works</a:t>
            </a:r>
          </a:p>
        </p:txBody>
      </p:sp>
    </p:spTree>
    <p:extLst>
      <p:ext uri="{BB962C8B-B14F-4D97-AF65-F5344CB8AC3E}">
        <p14:creationId xmlns:p14="http://schemas.microsoft.com/office/powerpoint/2010/main" val="36723278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AWS can serve as a domain registrar and name server.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dirty="0"/>
              <a:t>name server </a:t>
            </a:r>
            <a:r>
              <a:rPr lang="en-US" dirty="0"/>
              <a:t>provides all authoritative records for a domain name.</a:t>
            </a:r>
          </a:p>
          <a:p>
            <a:endParaRPr lang="en-US" dirty="0"/>
          </a:p>
          <a:p>
            <a:r>
              <a:rPr lang="en-US" dirty="0"/>
              <a:t>Record types:</a:t>
            </a:r>
          </a:p>
          <a:p>
            <a:pPr lvl="1"/>
            <a:r>
              <a:rPr lang="en-US" b="1" dirty="0"/>
              <a:t>Start of authority </a:t>
            </a:r>
            <a:r>
              <a:rPr lang="en-US" dirty="0"/>
              <a:t>(SOA):  administrator name, version, and TTL information</a:t>
            </a:r>
          </a:p>
          <a:p>
            <a:pPr lvl="1"/>
            <a:r>
              <a:rPr lang="en-US" b="1" dirty="0"/>
              <a:t>Name Server </a:t>
            </a:r>
            <a:r>
              <a:rPr lang="en-US" dirty="0"/>
              <a:t>(NS): used by top level servers to locate authoritative name server</a:t>
            </a:r>
          </a:p>
          <a:p>
            <a:pPr lvl="1"/>
            <a:r>
              <a:rPr lang="en-US" b="1" dirty="0"/>
              <a:t>Address</a:t>
            </a:r>
            <a:r>
              <a:rPr lang="en-US" dirty="0"/>
              <a:t> (A): maps a hostname to an IP address</a:t>
            </a:r>
          </a:p>
          <a:p>
            <a:pPr lvl="1"/>
            <a:r>
              <a:rPr lang="en-US" b="1" dirty="0"/>
              <a:t>CNAME</a:t>
            </a:r>
            <a:r>
              <a:rPr lang="en-US" dirty="0"/>
              <a:t>: maps a hostname to a fully qualified domain name</a:t>
            </a:r>
          </a:p>
          <a:p>
            <a:pPr lvl="1"/>
            <a:r>
              <a:rPr lang="en-US" b="1" dirty="0"/>
              <a:t>Alias</a:t>
            </a:r>
            <a:r>
              <a:rPr lang="en-US" dirty="0"/>
              <a:t>: like a CNAME, but can use dynamic AWS targets</a:t>
            </a:r>
          </a:p>
          <a:p>
            <a:pPr lvl="2"/>
            <a:r>
              <a:rPr lang="en-US" dirty="0"/>
              <a:t>Example: Elastic load balancers use a dynamic endpoint, not an IP address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983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 Routing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Routing policies are used to </a:t>
            </a:r>
            <a:r>
              <a:rPr lang="is-IS" dirty="0"/>
              <a:t>distribute traffic over multiple regions using dynamic DNS responses.</a:t>
            </a:r>
          </a:p>
          <a:p>
            <a:endParaRPr lang="is-IS" dirty="0"/>
          </a:p>
          <a:p>
            <a:r>
              <a:rPr lang="is-IS" b="1" dirty="0"/>
              <a:t>Simple</a:t>
            </a:r>
            <a:r>
              <a:rPr lang="is-IS" dirty="0"/>
              <a:t>: default policy which maps a DNS response to a single region .</a:t>
            </a:r>
          </a:p>
          <a:p>
            <a:endParaRPr lang="is-IS" dirty="0"/>
          </a:p>
          <a:p>
            <a:r>
              <a:rPr lang="en-US" b="1" dirty="0"/>
              <a:t>Weighted</a:t>
            </a:r>
            <a:r>
              <a:rPr lang="en-US" dirty="0"/>
              <a:t>: distribute traffic over multiple regions based on the weighting assigned to each region. </a:t>
            </a:r>
          </a:p>
          <a:p>
            <a:pPr lvl="1"/>
            <a:r>
              <a:rPr lang="en-US" dirty="0"/>
              <a:t>Example: 85% us-east, 15% us-west)</a:t>
            </a:r>
          </a:p>
          <a:p>
            <a:pPr lvl="1"/>
            <a:r>
              <a:rPr lang="en-US" dirty="0"/>
              <a:t>May be useful for A/B testing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6500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 Routing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/>
              <a:t>Latency</a:t>
            </a:r>
            <a:r>
              <a:rPr lang="en-US" dirty="0"/>
              <a:t>: distribute traffic by directing user to the lowest latency region.</a:t>
            </a:r>
          </a:p>
          <a:p>
            <a:pPr lvl="1"/>
            <a:r>
              <a:rPr lang="en-US" dirty="0"/>
              <a:t>Example: US customers directed to us-east and European customers direct to </a:t>
            </a:r>
            <a:r>
              <a:rPr lang="en-US" dirty="0" err="1"/>
              <a:t>eu</a:t>
            </a:r>
            <a:r>
              <a:rPr lang="en-US" dirty="0"/>
              <a:t>-west</a:t>
            </a:r>
          </a:p>
          <a:p>
            <a:pPr lvl="1"/>
            <a:endParaRPr lang="en-US" dirty="0"/>
          </a:p>
          <a:p>
            <a:r>
              <a:rPr lang="en-US" b="1" dirty="0"/>
              <a:t>Failover</a:t>
            </a:r>
            <a:r>
              <a:rPr lang="en-US" dirty="0"/>
              <a:t>: monitor health of services and fail over to a secondary region if health check fails.</a:t>
            </a:r>
          </a:p>
          <a:p>
            <a:pPr lvl="1"/>
            <a:r>
              <a:rPr lang="en-US" dirty="0"/>
              <a:t>Example: us-east is primary, us-west is secondary</a:t>
            </a:r>
          </a:p>
          <a:p>
            <a:pPr lvl="1"/>
            <a:r>
              <a:rPr lang="en-US" dirty="0"/>
              <a:t>Primarily used for disaster recovery purposes, protect against failure of an entire region</a:t>
            </a:r>
          </a:p>
          <a:p>
            <a:pPr lvl="1"/>
            <a:endParaRPr lang="en-US" dirty="0"/>
          </a:p>
          <a:p>
            <a:r>
              <a:rPr lang="en-US" b="1" dirty="0" err="1"/>
              <a:t>Geolocation</a:t>
            </a:r>
            <a:r>
              <a:rPr lang="en-US" dirty="0"/>
              <a:t>: distribute traffic to a specific region based on physical location of user.</a:t>
            </a:r>
          </a:p>
          <a:p>
            <a:pPr lvl="1"/>
            <a:r>
              <a:rPr lang="en-US" dirty="0"/>
              <a:t>Example: All queries from European users go to </a:t>
            </a:r>
            <a:r>
              <a:rPr lang="en-US" dirty="0" err="1"/>
              <a:t>eu</a:t>
            </a:r>
            <a:r>
              <a:rPr lang="en-US" dirty="0"/>
              <a:t>-west</a:t>
            </a:r>
          </a:p>
          <a:p>
            <a:pPr lvl="1"/>
            <a:r>
              <a:rPr lang="en-US" dirty="0"/>
              <a:t>Primarily used to meet regulatory and data privacy requirements </a:t>
            </a:r>
          </a:p>
        </p:txBody>
      </p:sp>
    </p:spTree>
    <p:extLst>
      <p:ext uri="{BB962C8B-B14F-4D97-AF65-F5344CB8AC3E}">
        <p14:creationId xmlns:p14="http://schemas.microsoft.com/office/powerpoint/2010/main" val="5816954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DR Architecture Using Route 53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5" y="1657099"/>
            <a:ext cx="8926195" cy="50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400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Beanstalk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PaaS</a:t>
            </a:r>
            <a:r>
              <a:rPr lang="en-US" dirty="0"/>
              <a:t> which automates the configuration and deployment of application stacks.</a:t>
            </a:r>
          </a:p>
          <a:p>
            <a:pPr lvl="1"/>
            <a:r>
              <a:rPr lang="en-US" dirty="0"/>
              <a:t>Automatically provisions and scales EC2, load balancing, networking, storage, and RDS.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Installs and manages application servers and frameworks.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AWS user just focuses on loading custom application.</a:t>
            </a:r>
          </a:p>
          <a:p>
            <a:pPr lvl="1"/>
            <a:endParaRPr lang="en-US" dirty="0"/>
          </a:p>
          <a:p>
            <a:r>
              <a:rPr lang="en-US" dirty="0"/>
              <a:t>Benefit: designed primarily for application developers that don’t want to deal with infrastructure.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532" y="346277"/>
            <a:ext cx="544781" cy="65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03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Beanstalk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Application support:</a:t>
            </a:r>
          </a:p>
          <a:p>
            <a:pPr lvl="1"/>
            <a:r>
              <a:rPr lang="en-US" dirty="0"/>
              <a:t>Java</a:t>
            </a:r>
          </a:p>
          <a:p>
            <a:pPr lvl="1"/>
            <a:r>
              <a:rPr lang="en-US" dirty="0"/>
              <a:t>PHP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Ruby</a:t>
            </a:r>
          </a:p>
          <a:p>
            <a:pPr lvl="1"/>
            <a:r>
              <a:rPr lang="en-US" dirty="0"/>
              <a:t>IIS/.NET</a:t>
            </a:r>
          </a:p>
          <a:p>
            <a:pPr lvl="1"/>
            <a:r>
              <a:rPr lang="en-US" dirty="0" err="1"/>
              <a:t>Node.js</a:t>
            </a:r>
            <a:endParaRPr lang="en-US" dirty="0"/>
          </a:p>
          <a:p>
            <a:pPr lvl="1"/>
            <a:r>
              <a:rPr lang="en-US" dirty="0" err="1"/>
              <a:t>Docker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EB controls capacity of resources, but you can still access infrastructure.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83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F0136-E157-8244-9CF5-EE1494B16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Cloud-native application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C94E0-759A-684A-9CFE-1D3803F3F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6084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Cloud-native application characteristics:</a:t>
            </a:r>
          </a:p>
          <a:p>
            <a:endParaRPr lang="en-US" dirty="0"/>
          </a:p>
          <a:p>
            <a:pPr lvl="1"/>
            <a:r>
              <a:rPr lang="en-US" dirty="0"/>
              <a:t>Composed of multiple small services (micro-services) instead of a single monolithic application.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Highly dependent on network layer for application service communications.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Leverage managed services supported by the cloud provider.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Deployed across multiple availability zones and regions for higher resiliency.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0732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Elastic Beanstalk Deployment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Deployment policies control how EB updates deployed application:</a:t>
            </a:r>
          </a:p>
          <a:p>
            <a:pPr lvl="1"/>
            <a:r>
              <a:rPr lang="en-US" b="1" dirty="0"/>
              <a:t>All at once</a:t>
            </a:r>
            <a:r>
              <a:rPr lang="en-US" dirty="0"/>
              <a:t>: deploy application to all instances simultaneously (short service disruption).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Rolling</a:t>
            </a:r>
            <a:r>
              <a:rPr lang="en-US" dirty="0"/>
              <a:t>: deploy new app in batches, reducing service capacity but causing no disruption.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Rolling with additional batch</a:t>
            </a:r>
            <a:r>
              <a:rPr lang="en-US" dirty="0"/>
              <a:t>: launch new resources before batch updates so that service capacity isn’t reduced.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Immutable</a:t>
            </a:r>
            <a:r>
              <a:rPr lang="en-US" dirty="0"/>
              <a:t>: deploy new application to a fresh group of instances (blue-green deployment).</a:t>
            </a:r>
          </a:p>
        </p:txBody>
      </p:sp>
    </p:spTree>
    <p:extLst>
      <p:ext uri="{BB962C8B-B14F-4D97-AF65-F5344CB8AC3E}">
        <p14:creationId xmlns:p14="http://schemas.microsoft.com/office/powerpoint/2010/main" val="20017889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Beanstalk Hands 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 auto-scaling PHP platform using sample application.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174" y="392348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217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Shared Security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5" y="1341298"/>
            <a:ext cx="9144000" cy="550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664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Network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AWS network and Amazon network use similar infrastructure, but are logically separated from one another.</a:t>
            </a:r>
          </a:p>
          <a:p>
            <a:endParaRPr lang="en-US" dirty="0"/>
          </a:p>
          <a:p>
            <a:r>
              <a:rPr lang="en-US" dirty="0"/>
              <a:t>AWS prevents IP spoofing: instance sending data with an IP or MAC address that’s not it’s own.</a:t>
            </a:r>
          </a:p>
          <a:p>
            <a:endParaRPr lang="en-US" dirty="0"/>
          </a:p>
          <a:p>
            <a:r>
              <a:rPr lang="en-US" dirty="0"/>
              <a:t>Network port scans must be approved by AWS in advance.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8069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D90D8-2609-4E45-AD2A-B5F273033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Application Firewall (WAF)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8C1F6-B9FC-ED48-AD9A-2C954E092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Managed service which protects your</a:t>
            </a:r>
            <a:br>
              <a:rPr lang="en-US" dirty="0"/>
            </a:br>
            <a:r>
              <a:rPr lang="en-US" dirty="0"/>
              <a:t>web applications from common attacks.</a:t>
            </a:r>
          </a:p>
          <a:p>
            <a:pPr lvl="1"/>
            <a:r>
              <a:rPr lang="en-US" dirty="0"/>
              <a:t>SQL injection</a:t>
            </a:r>
          </a:p>
          <a:p>
            <a:pPr lvl="1"/>
            <a:r>
              <a:rPr lang="en-US" dirty="0"/>
              <a:t>Cross-site scripting</a:t>
            </a:r>
          </a:p>
          <a:p>
            <a:pPr lvl="1"/>
            <a:endParaRPr lang="en-US" dirty="0"/>
          </a:p>
          <a:p>
            <a:r>
              <a:rPr lang="en-US" dirty="0"/>
              <a:t>Create custom security rules using web console or API</a:t>
            </a:r>
          </a:p>
          <a:p>
            <a:endParaRPr lang="en-US" dirty="0"/>
          </a:p>
          <a:p>
            <a:r>
              <a:rPr lang="en-US" dirty="0"/>
              <a:t>Deploy as part of CloudFront, ALB, or API Gateway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3216B10-3417-FC4B-948B-B9FD94B37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0896" y="1417639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3814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97A05-B8D9-004A-9D7B-A7F06EF7C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9ABA0-6D9D-254B-BD4D-4CF825015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Managed service which protects your application from Distributed Denial of Service (</a:t>
            </a:r>
            <a:r>
              <a:rPr lang="en-US" dirty="0" err="1"/>
              <a:t>DDos</a:t>
            </a:r>
            <a:r>
              <a:rPr lang="en-US" dirty="0"/>
              <a:t>) attacks.</a:t>
            </a:r>
          </a:p>
          <a:p>
            <a:pPr lvl="1"/>
            <a:r>
              <a:rPr lang="en-US" dirty="0"/>
              <a:t>Network layer 3 and 4 attacks</a:t>
            </a:r>
          </a:p>
          <a:p>
            <a:pPr lvl="1"/>
            <a:endParaRPr lang="en-US" dirty="0"/>
          </a:p>
          <a:p>
            <a:r>
              <a:rPr lang="en-US" dirty="0"/>
              <a:t>Available in either standard or advanced tier depending on resources being protected.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DBAF099-B0D7-FB4C-A26E-FE4467B51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8934" y="389772"/>
            <a:ext cx="1027866" cy="102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42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219DD-CA43-224C-942B-C2C0336AA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GuardDuty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CD105-B949-CC43-A5AC-829687060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Threat detection service which continuously analyzes logs from CloudTrail, VPC network traffic (Flow Logs), and DNS logs.</a:t>
            </a:r>
          </a:p>
          <a:p>
            <a:endParaRPr lang="en-US" dirty="0"/>
          </a:p>
          <a:p>
            <a:r>
              <a:rPr lang="en-US" dirty="0"/>
              <a:t>Trigger alerts to notify staff about </a:t>
            </a:r>
            <a:r>
              <a:rPr lang="en-US" dirty="0" err="1"/>
              <a:t>anomolies</a:t>
            </a:r>
            <a:r>
              <a:rPr lang="en-US" dirty="0"/>
              <a:t> or automatically remediate issues.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169F529-8CB2-BF47-8C6F-46FFD56A2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6370" y="274638"/>
            <a:ext cx="1180389" cy="118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9661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CD4B4-C6C4-7540-AF96-329DB12BF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 Manager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F09FA-5D2E-9147-89C6-1C5342486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Service which allows you to generate and deploy SSL/TLS certificates for use with AWS services.</a:t>
            </a:r>
          </a:p>
          <a:p>
            <a:pPr lvl="1"/>
            <a:r>
              <a:rPr lang="en-US" dirty="0"/>
              <a:t>ELB</a:t>
            </a:r>
          </a:p>
          <a:p>
            <a:pPr lvl="1"/>
            <a:r>
              <a:rPr lang="en-US" dirty="0"/>
              <a:t>CloudFront</a:t>
            </a:r>
          </a:p>
          <a:p>
            <a:pPr lvl="1"/>
            <a:r>
              <a:rPr lang="en-US" dirty="0"/>
              <a:t>API Gateway</a:t>
            </a:r>
          </a:p>
          <a:p>
            <a:pPr lvl="1"/>
            <a:endParaRPr lang="en-US" dirty="0"/>
          </a:p>
          <a:p>
            <a:r>
              <a:rPr lang="en-US" dirty="0"/>
              <a:t>Certificates are available for free, but only work with AWS resources.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D46A8B0-61AD-3545-B6F3-B9C525A80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62670" y="248824"/>
            <a:ext cx="1168814" cy="116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647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FDBF5-8AFF-EE42-A0B0-427FB366E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Management Service (KMS)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20030-27F8-4D4A-AF0B-27BAD4AF2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service which allows you to create</a:t>
            </a:r>
            <a:br>
              <a:rPr lang="en-US" dirty="0"/>
            </a:br>
            <a:r>
              <a:rPr lang="en-US" dirty="0"/>
              <a:t>encryption keys for use across a variety</a:t>
            </a:r>
            <a:br>
              <a:rPr lang="en-US" dirty="0"/>
            </a:br>
            <a:r>
              <a:rPr lang="en-US" dirty="0"/>
              <a:t>of AWS services.</a:t>
            </a:r>
          </a:p>
          <a:p>
            <a:pPr lvl="1"/>
            <a:r>
              <a:rPr lang="en-US" dirty="0"/>
              <a:t>Keys for encrypting S3 buckets</a:t>
            </a:r>
          </a:p>
          <a:p>
            <a:pPr lvl="1"/>
            <a:r>
              <a:rPr lang="en-US" dirty="0"/>
              <a:t>Keys for encrypting AMIs</a:t>
            </a:r>
          </a:p>
          <a:p>
            <a:pPr lvl="1"/>
            <a:endParaRPr lang="en-US" dirty="0"/>
          </a:p>
          <a:p>
            <a:r>
              <a:rPr lang="en-US" dirty="0"/>
              <a:t>Control access to encryption keys using policies and audit access to keys.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688FAA0-512E-ED4B-B900-01806144D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06133" y="1417638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4602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7A90C-4B4C-884E-8AA4-2F553BD6D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946C9-9040-8A4C-A50F-ADC137958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Provides a comprehensive view of high-priority alerts and compliance issues across accounts.</a:t>
            </a:r>
          </a:p>
          <a:p>
            <a:pPr lvl="1"/>
            <a:r>
              <a:rPr lang="en-US" dirty="0"/>
              <a:t>Security Information and Event Management (SIEM)</a:t>
            </a:r>
          </a:p>
          <a:p>
            <a:pPr lvl="1"/>
            <a:endParaRPr lang="en-US" dirty="0"/>
          </a:p>
          <a:p>
            <a:r>
              <a:rPr lang="en-US" dirty="0"/>
              <a:t>Single site which integrates alerts from various AWS services</a:t>
            </a:r>
          </a:p>
          <a:p>
            <a:pPr lvl="1"/>
            <a:r>
              <a:rPr lang="en-US" dirty="0" err="1"/>
              <a:t>GuardDuty</a:t>
            </a:r>
            <a:endParaRPr lang="en-US" dirty="0"/>
          </a:p>
          <a:p>
            <a:pPr lvl="1"/>
            <a:r>
              <a:rPr lang="en-US" dirty="0"/>
              <a:t>Inspector</a:t>
            </a:r>
          </a:p>
          <a:p>
            <a:pPr lvl="1"/>
            <a:r>
              <a:rPr lang="en-US" dirty="0"/>
              <a:t>Macie</a:t>
            </a:r>
          </a:p>
          <a:p>
            <a:pPr lvl="1"/>
            <a:r>
              <a:rPr lang="en-US" dirty="0"/>
              <a:t>Third-party AWS partners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032A71E-A085-DD45-B910-293A146E5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6552" y="274639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455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F8128-E639-C343-8DDB-54E22CA50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Cloud-native application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CD8C58-AACE-5E45-B459-CC893BB7F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1714551"/>
            <a:ext cx="7964557" cy="446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5146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F2A4F-C408-5C4D-BF05-FC7FAFB37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5 Cloud Security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E1F9A-309E-9844-AB85-21A1AA1B4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Stolen access credentials</a:t>
            </a:r>
          </a:p>
          <a:p>
            <a:pPr lvl="1"/>
            <a:r>
              <a:rPr lang="en-US" dirty="0"/>
              <a:t>Use multi-factor authentication to mitigate</a:t>
            </a:r>
          </a:p>
          <a:p>
            <a:endParaRPr lang="en-US" dirty="0"/>
          </a:p>
          <a:p>
            <a:r>
              <a:rPr lang="en-US" dirty="0"/>
              <a:t>Compromised access keys</a:t>
            </a:r>
          </a:p>
          <a:p>
            <a:pPr lvl="1"/>
            <a:r>
              <a:rPr lang="en-US" dirty="0"/>
              <a:t>Never publish keys on Internet in source code</a:t>
            </a:r>
          </a:p>
          <a:p>
            <a:pPr lvl="1"/>
            <a:r>
              <a:rPr lang="en-US" dirty="0"/>
              <a:t>Rotate keys daily</a:t>
            </a:r>
          </a:p>
          <a:p>
            <a:endParaRPr lang="en-US" dirty="0"/>
          </a:p>
          <a:p>
            <a:r>
              <a:rPr lang="en-US" dirty="0"/>
              <a:t>S3 bucket is publicly available</a:t>
            </a:r>
          </a:p>
          <a:p>
            <a:pPr lvl="1"/>
            <a:r>
              <a:rPr lang="en-US" dirty="0"/>
              <a:t>Use AWS Config to monitor account for public buckets</a:t>
            </a:r>
          </a:p>
          <a:p>
            <a:pPr lvl="1"/>
            <a:r>
              <a:rPr lang="en-US" dirty="0"/>
              <a:t>Third-party tools like Threat Stack</a:t>
            </a:r>
          </a:p>
          <a:p>
            <a:endParaRPr lang="en-US" dirty="0"/>
          </a:p>
          <a:p>
            <a:r>
              <a:rPr lang="en-US" dirty="0"/>
              <a:t>Permissive security group rules</a:t>
            </a:r>
          </a:p>
          <a:p>
            <a:pPr lvl="1"/>
            <a:r>
              <a:rPr lang="en-US" dirty="0"/>
              <a:t>Review and test all rules to make sure only required ports are accessible</a:t>
            </a:r>
          </a:p>
          <a:p>
            <a:pPr lvl="1"/>
            <a:r>
              <a:rPr lang="en-US" dirty="0"/>
              <a:t>Set both ingress and egress rules</a:t>
            </a:r>
          </a:p>
          <a:p>
            <a:endParaRPr lang="en-US" dirty="0"/>
          </a:p>
          <a:p>
            <a:r>
              <a:rPr lang="en-US" dirty="0"/>
              <a:t>Improperly scoped role/policy associated with resource</a:t>
            </a:r>
          </a:p>
          <a:p>
            <a:pPr lvl="1"/>
            <a:r>
              <a:rPr lang="en-US" dirty="0"/>
              <a:t>Only give resources the minimal amount of access needed to complete work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550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F0136-E157-8244-9CF5-EE1494B16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Cloud-native application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C94E0-759A-684A-9CFE-1D3803F3F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60843"/>
          </a:xfrm>
        </p:spPr>
        <p:txBody>
          <a:bodyPr>
            <a:normAutofit lnSpcReduction="10000"/>
          </a:bodyPr>
          <a:lstStyle/>
          <a:p>
            <a:pPr lvl="1"/>
            <a:r>
              <a:rPr lang="en-US" dirty="0"/>
              <a:t>The danger of cascading service calls:</a:t>
            </a:r>
          </a:p>
          <a:p>
            <a:pPr lvl="2"/>
            <a:r>
              <a:rPr lang="en-US" dirty="0"/>
              <a:t>Even if every service were available 99.999% of the time, with hundreds of services only 99% of the requests would be fulfilled.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We can mitigate some of these issues using:</a:t>
            </a:r>
          </a:p>
          <a:p>
            <a:pPr lvl="2"/>
            <a:r>
              <a:rPr lang="en-US" dirty="0"/>
              <a:t>Retries (be careful!)</a:t>
            </a:r>
          </a:p>
          <a:p>
            <a:pPr lvl="2"/>
            <a:r>
              <a:rPr lang="en-US" dirty="0"/>
              <a:t>Caching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Many modern applications are moving towards an event-driven model.</a:t>
            </a:r>
          </a:p>
        </p:txBody>
      </p:sp>
    </p:spTree>
    <p:extLst>
      <p:ext uri="{BB962C8B-B14F-4D97-AF65-F5344CB8AC3E}">
        <p14:creationId xmlns:p14="http://schemas.microsoft.com/office/powerpoint/2010/main" val="1280891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11E0A8-849C-E947-91E6-61C9A574C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782" y="1497151"/>
            <a:ext cx="6031120" cy="283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603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1A1C76-D806-3A42-BFFA-D9EB7ACAC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150" y="1831009"/>
            <a:ext cx="57277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43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8092B9-C288-3244-B8EF-96C5EE0DB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3596"/>
            <a:ext cx="9144000" cy="381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84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17172</TotalTime>
  <Words>2135</Words>
  <Application>Microsoft Macintosh PowerPoint</Application>
  <PresentationFormat>On-screen Show (4:3)</PresentationFormat>
  <Paragraphs>339</Paragraphs>
  <Slides>50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Avenir Black</vt:lpstr>
      <vt:lpstr>Calibri</vt:lpstr>
      <vt:lpstr>Office Theme</vt:lpstr>
      <vt:lpstr>DevOps &amp; Cloud Infrastructure SEIS 665 AWS Integration, Management &amp; Security</vt:lpstr>
      <vt:lpstr>Agenda</vt:lpstr>
      <vt:lpstr>Cloud-native application architecture</vt:lpstr>
      <vt:lpstr>Cloud-native application architecture</vt:lpstr>
      <vt:lpstr>Cloud-native application architecture</vt:lpstr>
      <vt:lpstr>Cloud-native application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CloudWatch</vt:lpstr>
      <vt:lpstr>CloudWatch Instrumentation</vt:lpstr>
      <vt:lpstr>CloudTrail</vt:lpstr>
      <vt:lpstr>AWS Config</vt:lpstr>
      <vt:lpstr>EC2 Auto Scaling</vt:lpstr>
      <vt:lpstr>EC2 Auto Scaling</vt:lpstr>
      <vt:lpstr>EC2 Auto Scaling</vt:lpstr>
      <vt:lpstr>Auto Scaling Hands On</vt:lpstr>
      <vt:lpstr>Simple Notification Service  (SNS)</vt:lpstr>
      <vt:lpstr>SNS</vt:lpstr>
      <vt:lpstr>SNS</vt:lpstr>
      <vt:lpstr>Simple Queue Service (SQS)</vt:lpstr>
      <vt:lpstr>SQS</vt:lpstr>
      <vt:lpstr>PowerPoint Presentation</vt:lpstr>
      <vt:lpstr>SQS</vt:lpstr>
      <vt:lpstr>SQS</vt:lpstr>
      <vt:lpstr>SQS Priority Queuing</vt:lpstr>
      <vt:lpstr>SQS Fan-out</vt:lpstr>
      <vt:lpstr>SQS Hands On</vt:lpstr>
      <vt:lpstr>Simple Email Service (SES)</vt:lpstr>
      <vt:lpstr>Route 53</vt:lpstr>
      <vt:lpstr>Route 53</vt:lpstr>
      <vt:lpstr>Route 53</vt:lpstr>
      <vt:lpstr>Route 53 Routing Policies</vt:lpstr>
      <vt:lpstr>Route 53 Routing Policies</vt:lpstr>
      <vt:lpstr>DR Architecture Using Route 53</vt:lpstr>
      <vt:lpstr>Elastic Beanstalk</vt:lpstr>
      <vt:lpstr>Elastic Beanstalk</vt:lpstr>
      <vt:lpstr>Elastic Beanstalk Deployment Policies</vt:lpstr>
      <vt:lpstr>Elastic Beanstalk Hands On</vt:lpstr>
      <vt:lpstr>AWS Shared Security Model</vt:lpstr>
      <vt:lpstr>AWS Network Security</vt:lpstr>
      <vt:lpstr>Web Application Firewall (WAF)</vt:lpstr>
      <vt:lpstr>Shield</vt:lpstr>
      <vt:lpstr>GuardDuty</vt:lpstr>
      <vt:lpstr>Certificate Manager</vt:lpstr>
      <vt:lpstr>Key Management Service (KMS)</vt:lpstr>
      <vt:lpstr>Security Hub</vt:lpstr>
      <vt:lpstr>Top 5 Cloud Security Issues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Baker</dc:creator>
  <cp:lastModifiedBy>Jason Baker</cp:lastModifiedBy>
  <cp:revision>129</cp:revision>
  <cp:lastPrinted>2016-08-15T15:10:09Z</cp:lastPrinted>
  <dcterms:created xsi:type="dcterms:W3CDTF">2016-03-21T04:38:02Z</dcterms:created>
  <dcterms:modified xsi:type="dcterms:W3CDTF">2019-07-19T21:04:59Z</dcterms:modified>
</cp:coreProperties>
</file>